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60" r:id="rId2"/>
    <p:sldId id="286" r:id="rId3"/>
    <p:sldId id="287" r:id="rId4"/>
    <p:sldId id="257" r:id="rId5"/>
    <p:sldId id="258" r:id="rId6"/>
    <p:sldId id="259" r:id="rId7"/>
    <p:sldId id="261" r:id="rId8"/>
    <p:sldId id="262" r:id="rId9"/>
    <p:sldId id="263" r:id="rId10"/>
    <p:sldId id="264" r:id="rId11"/>
    <p:sldId id="275" r:id="rId12"/>
    <p:sldId id="266" r:id="rId13"/>
    <p:sldId id="267" r:id="rId14"/>
    <p:sldId id="268" r:id="rId15"/>
    <p:sldId id="276" r:id="rId16"/>
    <p:sldId id="284" r:id="rId17"/>
    <p:sldId id="285" r:id="rId18"/>
    <p:sldId id="272" r:id="rId19"/>
    <p:sldId id="273" r:id="rId20"/>
    <p:sldId id="280" r:id="rId21"/>
    <p:sldId id="281" r:id="rId22"/>
    <p:sldId id="282" r:id="rId23"/>
    <p:sldId id="279" r:id="rId24"/>
    <p:sldId id="283"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FE5B78-F940-4979-A1DB-10BBD4172B27}" type="datetimeFigureOut">
              <a:rPr lang="en-CA" smtClean="0"/>
              <a:pPr/>
              <a:t>15/10/2012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683D76-B3ED-4A82-8FDB-D29205F1E58C}"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9FFA4-E12C-4F62-BB9D-721D3124AE85}" type="datetimeFigureOut">
              <a:rPr lang="en-CA" smtClean="0"/>
              <a:pPr/>
              <a:t>15/10/2012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4D48652-EF72-4AA9-A20E-9F755E104AC0}"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9FFA4-E12C-4F62-BB9D-721D3124AE85}" type="datetimeFigureOut">
              <a:rPr lang="en-CA" smtClean="0"/>
              <a:pPr/>
              <a:t>15/10/2012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48652-EF72-4AA9-A20E-9F755E104AC0}"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74638"/>
            <a:ext cx="8229600" cy="58018"/>
          </a:xfrm>
        </p:spPr>
        <p:txBody>
          <a:bodyPr>
            <a:normAutofit fontScale="90000"/>
          </a:bodyPr>
          <a:lstStyle/>
          <a:p>
            <a:endParaRPr lang="en-CA" dirty="0"/>
          </a:p>
        </p:txBody>
      </p:sp>
      <p:sp>
        <p:nvSpPr>
          <p:cNvPr id="3" name="Content Placeholder 2"/>
          <p:cNvSpPr>
            <a:spLocks noGrp="1"/>
          </p:cNvSpPr>
          <p:nvPr>
            <p:ph idx="1"/>
          </p:nvPr>
        </p:nvSpPr>
        <p:spPr>
          <a:xfrm>
            <a:off x="457200" y="908720"/>
            <a:ext cx="8229600" cy="5217443"/>
          </a:xfrm>
        </p:spPr>
        <p:txBody>
          <a:bodyPr>
            <a:normAutofit/>
          </a:bodyPr>
          <a:lstStyle/>
          <a:p>
            <a:pPr algn="ctr">
              <a:buNone/>
            </a:pPr>
            <a:endParaRPr lang="en-CA" sz="2400" b="1" dirty="0" smtClean="0"/>
          </a:p>
          <a:p>
            <a:pPr algn="ctr">
              <a:buNone/>
            </a:pPr>
            <a:r>
              <a:rPr lang="en-CA" sz="4000" b="1" i="1" dirty="0" smtClean="0">
                <a:solidFill>
                  <a:srgbClr val="C00000"/>
                </a:solidFill>
              </a:rPr>
              <a:t>Pastoral Care in a Increasingly Secular Society ...</a:t>
            </a:r>
          </a:p>
          <a:p>
            <a:pPr>
              <a:buNone/>
            </a:pPr>
            <a:endParaRPr lang="en-CA" sz="1000" b="1" dirty="0" smtClean="0"/>
          </a:p>
          <a:p>
            <a:pPr algn="ctr">
              <a:buNone/>
            </a:pPr>
            <a:r>
              <a:rPr lang="en-CA" b="1" dirty="0" smtClean="0">
                <a:solidFill>
                  <a:srgbClr val="C00000"/>
                </a:solidFill>
              </a:rPr>
              <a:t>Next </a:t>
            </a:r>
            <a:r>
              <a:rPr lang="en-CA" b="1" dirty="0">
                <a:solidFill>
                  <a:srgbClr val="C00000"/>
                </a:solidFill>
              </a:rPr>
              <a:t>steps for the Ontario Provincial </a:t>
            </a:r>
            <a:r>
              <a:rPr lang="en-CA" b="1" dirty="0" smtClean="0">
                <a:solidFill>
                  <a:srgbClr val="C00000"/>
                </a:solidFill>
              </a:rPr>
              <a:t>Synod, October 11, 2012</a:t>
            </a:r>
            <a:endParaRPr lang="en-CA" b="1" dirty="0">
              <a:solidFill>
                <a:srgbClr val="C00000"/>
              </a:solidFill>
            </a:endParaRPr>
          </a:p>
          <a:p>
            <a:pPr>
              <a:buNone/>
            </a:pPr>
            <a:endParaRPr lang="en-CA" dirty="0" smtClean="0"/>
          </a:p>
          <a:p>
            <a:pPr>
              <a:buNone/>
            </a:pPr>
            <a:r>
              <a:rPr lang="en-CA" sz="2000" b="1" dirty="0" smtClean="0"/>
              <a:t>The Transitional Council of the College of Registered Psychotherapists and Registered Mental Health Therapists of Ontario (CRPRMHTO) and its impact upon chaplaincy and pastoral counselling.</a:t>
            </a:r>
            <a:endParaRPr lang="en-CA" sz="2000" dirty="0" smtClean="0"/>
          </a:p>
          <a:p>
            <a:pPr>
              <a:buNone/>
            </a:pP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r>
            <a:br>
              <a:rPr lang="en-CA" b="1" dirty="0" smtClean="0"/>
            </a:br>
            <a:r>
              <a:rPr lang="en-CA" b="1" dirty="0" smtClean="0"/>
              <a:t>Our concerns remains that:</a:t>
            </a:r>
            <a:r>
              <a:rPr lang="en-CA" dirty="0" smtClean="0"/>
              <a:t/>
            </a:r>
            <a:br>
              <a:rPr lang="en-CA" dirty="0" smtClean="0"/>
            </a:br>
            <a:endParaRPr lang="en-CA" dirty="0"/>
          </a:p>
        </p:txBody>
      </p:sp>
      <p:sp>
        <p:nvSpPr>
          <p:cNvPr id="3" name="Content Placeholder 2"/>
          <p:cNvSpPr>
            <a:spLocks noGrp="1"/>
          </p:cNvSpPr>
          <p:nvPr>
            <p:ph idx="1"/>
          </p:nvPr>
        </p:nvSpPr>
        <p:spPr/>
        <p:txBody>
          <a:bodyPr>
            <a:normAutofit/>
          </a:bodyPr>
          <a:lstStyle/>
          <a:p>
            <a:pPr lvl="0"/>
            <a:r>
              <a:rPr lang="en-CA" sz="2400" dirty="0"/>
              <a:t>It can be assumed that health care facilities will seek chaplains who are members of the College. Therefore, professional chaplains will need to ensure additional training as required by the College. Dioceses will need to determine if they will support this additional training</a:t>
            </a:r>
            <a:r>
              <a:rPr lang="en-CA" sz="2400" dirty="0" smtClean="0"/>
              <a:t>.</a:t>
            </a:r>
          </a:p>
          <a:p>
            <a:pPr lvl="0">
              <a:buNone/>
            </a:pPr>
            <a:endParaRPr lang="en-CA" sz="2400" dirty="0"/>
          </a:p>
          <a:p>
            <a:pPr lvl="0"/>
            <a:r>
              <a:rPr lang="en-CA" sz="2400" dirty="0"/>
              <a:t>Hospitals, prisons and other government funded human service facilities may inadvertently “lock out” clergy who are not members of this College as regards the delivery of religious/pastoral care.</a:t>
            </a:r>
          </a:p>
          <a:p>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lgn="ctr">
              <a:buNone/>
            </a:pPr>
            <a:r>
              <a:rPr lang="en-CA" sz="8000" b="1" i="1" dirty="0" smtClean="0">
                <a:solidFill>
                  <a:srgbClr val="FF0000"/>
                </a:solidFill>
              </a:rPr>
              <a:t>Definitions ...</a:t>
            </a:r>
          </a:p>
          <a:p>
            <a:pPr algn="ctr">
              <a:buNone/>
            </a:pPr>
            <a:r>
              <a:rPr lang="en-CA" sz="6000" b="1" i="1" dirty="0" smtClean="0">
                <a:solidFill>
                  <a:srgbClr val="FF0000"/>
                </a:solidFill>
              </a:rPr>
              <a:t>and exemptions </a:t>
            </a:r>
            <a:endParaRPr lang="en-CA" sz="6000" b="1" i="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C00000"/>
                </a:solidFill>
              </a:rPr>
              <a:t/>
            </a:r>
            <a:br>
              <a:rPr lang="en-CA" dirty="0" smtClean="0">
                <a:solidFill>
                  <a:srgbClr val="C00000"/>
                </a:solidFill>
              </a:rPr>
            </a:br>
            <a:r>
              <a:rPr lang="en-CA" dirty="0" smtClean="0">
                <a:solidFill>
                  <a:srgbClr val="C00000"/>
                </a:solidFill>
              </a:rPr>
              <a:t>CRPRMHTO</a:t>
            </a:r>
            <a:endParaRPr lang="en-CA" dirty="0"/>
          </a:p>
        </p:txBody>
      </p:sp>
      <p:sp>
        <p:nvSpPr>
          <p:cNvPr id="3" name="Content Placeholder 2"/>
          <p:cNvSpPr>
            <a:spLocks noGrp="1"/>
          </p:cNvSpPr>
          <p:nvPr>
            <p:ph idx="1"/>
          </p:nvPr>
        </p:nvSpPr>
        <p:spPr/>
        <p:txBody>
          <a:bodyPr/>
          <a:lstStyle/>
          <a:p>
            <a:pPr marL="342900" lvl="1" indent="-342900">
              <a:buFont typeface="Arial" pitchFamily="34" charset="0"/>
              <a:buChar char="•"/>
            </a:pPr>
            <a:endParaRPr lang="en-CA" dirty="0" smtClean="0"/>
          </a:p>
          <a:p>
            <a:pPr marL="342900" lvl="1" indent="-342900">
              <a:buFont typeface="Arial" pitchFamily="34" charset="0"/>
              <a:buChar char="•"/>
            </a:pPr>
            <a:r>
              <a:rPr lang="en-CA" dirty="0" smtClean="0"/>
              <a:t>Will prohibit anyone who is not a member of the College (or one of the other authorized Colleges) from holding himself or herself out as a person who is qualified to practice psychotherapy or mental health therapy</a:t>
            </a:r>
            <a:r>
              <a:rPr lang="en-US" dirty="0" smtClean="0"/>
              <a:t> </a:t>
            </a:r>
            <a:r>
              <a:rPr lang="en-CA" dirty="0" smtClean="0"/>
              <a:t>in Ontario.</a:t>
            </a:r>
            <a:endParaRPr lang="en-US" dirty="0" smtClean="0"/>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788B"/>
                </a:solidFill>
              </a:rPr>
              <a:t>Psychotherapy - Scope of Practice</a:t>
            </a:r>
            <a:endParaRPr lang="en-CA" dirty="0"/>
          </a:p>
        </p:txBody>
      </p:sp>
      <p:sp>
        <p:nvSpPr>
          <p:cNvPr id="3" name="Content Placeholder 2"/>
          <p:cNvSpPr>
            <a:spLocks noGrp="1"/>
          </p:cNvSpPr>
          <p:nvPr>
            <p:ph idx="1"/>
          </p:nvPr>
        </p:nvSpPr>
        <p:spPr/>
        <p:txBody>
          <a:bodyPr/>
          <a:lstStyle/>
          <a:p>
            <a:pPr>
              <a:buNone/>
            </a:pPr>
            <a:r>
              <a:rPr lang="en-CA" dirty="0" smtClean="0"/>
              <a:t>	</a:t>
            </a:r>
          </a:p>
          <a:p>
            <a:pPr>
              <a:buNone/>
            </a:pPr>
            <a:r>
              <a:rPr lang="en-CA" dirty="0" smtClean="0"/>
              <a:t>The practice of psychotherapy is the assessment and treatment of cognitive, emotional or behavioural disturbances by psychotherapeutic means, delivered through a therapeutic relationship based primarily on verbal or non-verbal communication.</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88B"/>
                </a:solidFill>
              </a:rPr>
              <a:t>Controlled Act </a:t>
            </a:r>
            <a:r>
              <a:rPr lang="en-US" sz="4000" b="1" dirty="0" smtClean="0">
                <a:solidFill>
                  <a:srgbClr val="00788B"/>
                </a:solidFill>
              </a:rPr>
              <a:t>(pared down)</a:t>
            </a:r>
            <a:endParaRPr lang="en-CA" dirty="0"/>
          </a:p>
        </p:txBody>
      </p:sp>
      <p:sp>
        <p:nvSpPr>
          <p:cNvPr id="3" name="Content Placeholder 2"/>
          <p:cNvSpPr>
            <a:spLocks noGrp="1"/>
          </p:cNvSpPr>
          <p:nvPr>
            <p:ph idx="1"/>
          </p:nvPr>
        </p:nvSpPr>
        <p:spPr/>
        <p:txBody>
          <a:bodyPr/>
          <a:lstStyle/>
          <a:p>
            <a:pPr marL="342900" lvl="1" indent="-342900">
              <a:buNone/>
            </a:pPr>
            <a:endParaRPr lang="en-CA" dirty="0" smtClean="0"/>
          </a:p>
          <a:p>
            <a:pPr marL="342900" lvl="1" indent="-342900">
              <a:buNone/>
            </a:pPr>
            <a:r>
              <a:rPr lang="en-CA" sz="3200" dirty="0" smtClean="0"/>
              <a:t>“…treat, by means of psychotherapy technique …an individual’s serious disorder that </a:t>
            </a:r>
            <a:r>
              <a:rPr lang="en-CA" sz="3200" u="sng" dirty="0" smtClean="0"/>
              <a:t>may</a:t>
            </a:r>
            <a:r>
              <a:rPr lang="en-CA" sz="3200" dirty="0" smtClean="0"/>
              <a:t> seriously impair his or her judgement, insight, behaviour, communication or social functioning.</a:t>
            </a:r>
            <a:r>
              <a:rPr lang="en-US" sz="3200" dirty="0" smtClean="0"/>
              <a:t>”</a:t>
            </a:r>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pPr algn="l"/>
            <a:r>
              <a:rPr lang="en-US" sz="3200" b="1" dirty="0" smtClean="0">
                <a:solidFill>
                  <a:srgbClr val="00788B"/>
                </a:solidFill>
              </a:rPr>
              <a:t>HPRAC Definition</a:t>
            </a:r>
            <a:br>
              <a:rPr lang="en-US" sz="3200" b="1" dirty="0" smtClean="0">
                <a:solidFill>
                  <a:srgbClr val="00788B"/>
                </a:solidFill>
              </a:rPr>
            </a:br>
            <a:r>
              <a:rPr lang="en-US" sz="3200" b="1" dirty="0" smtClean="0">
                <a:solidFill>
                  <a:srgbClr val="00788B"/>
                </a:solidFill>
              </a:rPr>
              <a:t>(Difference between </a:t>
            </a:r>
            <a:r>
              <a:rPr lang="en-US" sz="3200" b="1" dirty="0" err="1" smtClean="0">
                <a:solidFill>
                  <a:srgbClr val="00788B"/>
                </a:solidFill>
              </a:rPr>
              <a:t>Counselling</a:t>
            </a:r>
            <a:r>
              <a:rPr lang="en-US" sz="3200" b="1" dirty="0" smtClean="0">
                <a:solidFill>
                  <a:srgbClr val="00788B"/>
                </a:solidFill>
              </a:rPr>
              <a:t> &amp;</a:t>
            </a:r>
            <a:br>
              <a:rPr lang="en-US" sz="3200" b="1" dirty="0" smtClean="0">
                <a:solidFill>
                  <a:srgbClr val="00788B"/>
                </a:solidFill>
              </a:rPr>
            </a:br>
            <a:r>
              <a:rPr lang="en-US" sz="3200" b="1" dirty="0" smtClean="0">
                <a:solidFill>
                  <a:srgbClr val="00788B"/>
                </a:solidFill>
              </a:rPr>
              <a:t>  Psychotherapy)</a:t>
            </a:r>
            <a:endParaRPr lang="en-CA" sz="3200" dirty="0"/>
          </a:p>
        </p:txBody>
      </p:sp>
      <p:sp>
        <p:nvSpPr>
          <p:cNvPr id="3" name="Content Placeholder 2"/>
          <p:cNvSpPr>
            <a:spLocks noGrp="1"/>
          </p:cNvSpPr>
          <p:nvPr>
            <p:ph idx="1"/>
          </p:nvPr>
        </p:nvSpPr>
        <p:spPr>
          <a:xfrm>
            <a:off x="457200" y="2348880"/>
            <a:ext cx="8229600" cy="3777283"/>
          </a:xfrm>
        </p:spPr>
        <p:txBody>
          <a:bodyPr/>
          <a:lstStyle/>
          <a:p>
            <a:pPr marL="342900" lvl="1" indent="-342900">
              <a:buNone/>
            </a:pPr>
            <a:r>
              <a:rPr lang="en-US" dirty="0" smtClean="0"/>
              <a:t>“</a:t>
            </a:r>
            <a:r>
              <a:rPr lang="en-US" sz="3200" dirty="0" smtClean="0"/>
              <a:t>The practice of psychotherapy is distinct from both </a:t>
            </a:r>
            <a:r>
              <a:rPr lang="en-US" sz="3200" dirty="0" err="1" smtClean="0"/>
              <a:t>counselling</a:t>
            </a:r>
            <a:r>
              <a:rPr lang="en-US" sz="3200" dirty="0" smtClean="0"/>
              <a:t>, where the focus is on the provision of information, advice-giving, encouragement and instruction, and spiritual </a:t>
            </a:r>
            <a:r>
              <a:rPr lang="en-US" sz="3200" dirty="0" err="1" smtClean="0"/>
              <a:t>counselling</a:t>
            </a:r>
            <a:r>
              <a:rPr lang="en-US" sz="3200" dirty="0" smtClean="0"/>
              <a:t>, which is </a:t>
            </a:r>
            <a:r>
              <a:rPr lang="en-US" sz="3200" dirty="0" err="1" smtClean="0"/>
              <a:t>counselling</a:t>
            </a:r>
            <a:r>
              <a:rPr lang="en-US" sz="3200" dirty="0" smtClean="0"/>
              <a:t> related to religion or faith-based beliefs.”</a:t>
            </a:r>
          </a:p>
          <a:p>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788B"/>
                </a:solidFill>
              </a:rPr>
              <a:t>Exemption from the Act </a:t>
            </a:r>
            <a:endParaRPr lang="en-CA" dirty="0"/>
          </a:p>
        </p:txBody>
      </p:sp>
      <p:sp>
        <p:nvSpPr>
          <p:cNvPr id="3" name="Content Placeholder 2"/>
          <p:cNvSpPr>
            <a:spLocks noGrp="1"/>
          </p:cNvSpPr>
          <p:nvPr>
            <p:ph idx="1"/>
          </p:nvPr>
        </p:nvSpPr>
        <p:spPr/>
        <p:txBody>
          <a:bodyPr/>
          <a:lstStyle/>
          <a:p>
            <a:pPr marL="342900" lvl="1" indent="-342900">
              <a:buNone/>
            </a:pPr>
            <a:r>
              <a:rPr lang="en-US" sz="3600" dirty="0" smtClean="0"/>
              <a:t>The prohibition against performing Controlled Acts does not apply when</a:t>
            </a:r>
            <a:r>
              <a:rPr lang="en-CA" sz="3600" dirty="0" smtClean="0"/>
              <a:t> “treating a person by prayer or spiritual means in accordance with the tenets of the religion of the person giving the treatment…”</a:t>
            </a:r>
            <a:endParaRPr lang="en-US" sz="3600" dirty="0" smtClean="0"/>
          </a:p>
          <a:p>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788B"/>
                </a:solidFill>
              </a:rPr>
              <a:t> a further</a:t>
            </a:r>
            <a:r>
              <a:rPr lang="en-US" sz="4800" b="1" dirty="0" smtClean="0">
                <a:solidFill>
                  <a:srgbClr val="00788B"/>
                </a:solidFill>
              </a:rPr>
              <a:t> e</a:t>
            </a:r>
            <a:r>
              <a:rPr lang="en-US" b="1" dirty="0" smtClean="0">
                <a:solidFill>
                  <a:srgbClr val="00788B"/>
                </a:solidFill>
              </a:rPr>
              <a:t>xemption</a:t>
            </a:r>
            <a:endParaRPr lang="en-CA" dirty="0"/>
          </a:p>
        </p:txBody>
      </p:sp>
      <p:sp>
        <p:nvSpPr>
          <p:cNvPr id="3" name="Content Placeholder 2"/>
          <p:cNvSpPr>
            <a:spLocks noGrp="1"/>
          </p:cNvSpPr>
          <p:nvPr>
            <p:ph idx="1"/>
          </p:nvPr>
        </p:nvSpPr>
        <p:spPr/>
        <p:txBody>
          <a:bodyPr/>
          <a:lstStyle/>
          <a:p>
            <a:pPr marL="342900" lvl="1" indent="-342900">
              <a:buNone/>
            </a:pPr>
            <a:r>
              <a:rPr lang="en-US" sz="3600" dirty="0" smtClean="0"/>
              <a:t>The restriction on performing a Controlled Act also does not apply to communication made in the course of </a:t>
            </a:r>
            <a:r>
              <a:rPr lang="en-US" sz="3600" dirty="0" err="1" smtClean="0"/>
              <a:t>counselling</a:t>
            </a:r>
            <a:r>
              <a:rPr lang="en-US" sz="3600" dirty="0" smtClean="0"/>
              <a:t> about emotional, social, educational and spiritual matters.</a:t>
            </a:r>
          </a:p>
          <a:p>
            <a:pPr>
              <a:buNone/>
            </a:pP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DEFINITION OF SPIRITUAL / RELIGIOUS COUNSELLING</a:t>
            </a:r>
            <a:endParaRPr lang="en-CA" sz="3600" dirty="0"/>
          </a:p>
        </p:txBody>
      </p:sp>
      <p:sp>
        <p:nvSpPr>
          <p:cNvPr id="3" name="Content Placeholder 2"/>
          <p:cNvSpPr>
            <a:spLocks noGrp="1"/>
          </p:cNvSpPr>
          <p:nvPr>
            <p:ph idx="1"/>
          </p:nvPr>
        </p:nvSpPr>
        <p:spPr/>
        <p:txBody>
          <a:bodyPr>
            <a:normAutofit/>
          </a:bodyPr>
          <a:lstStyle/>
          <a:p>
            <a:pPr>
              <a:buNone/>
            </a:pPr>
            <a:r>
              <a:rPr lang="en-US" dirty="0" smtClean="0"/>
              <a:t>	</a:t>
            </a:r>
          </a:p>
          <a:p>
            <a:pPr>
              <a:buNone/>
            </a:pPr>
            <a:r>
              <a:rPr lang="en-US" sz="2600" smtClean="0"/>
              <a:t>Faith </a:t>
            </a:r>
            <a:r>
              <a:rPr lang="en-US" sz="2600" dirty="0" smtClean="0"/>
              <a:t>traditions and communities often speak of spiritual, religious or pastoral counseling as occurring within the context of ministry. Ministry is not an abstraction. Ministry is exercised by people and within relationships that are situated in a particular place and a particular time within the milieu or organization of a faith tradition and community. </a:t>
            </a:r>
            <a:r>
              <a:rPr lang="en-US" sz="1800" dirty="0" smtClean="0"/>
              <a:t>(</a:t>
            </a:r>
            <a:r>
              <a:rPr lang="en-US" sz="1800" i="1" dirty="0" smtClean="0"/>
              <a:t>R. R. </a:t>
            </a:r>
            <a:r>
              <a:rPr lang="en-US" sz="1800" i="1" dirty="0" err="1" smtClean="0"/>
              <a:t>Gaillardetz</a:t>
            </a:r>
            <a:r>
              <a:rPr lang="en-US" sz="1800" i="1" dirty="0" smtClean="0"/>
              <a:t>, Towards a Contemporary Theology of the Diaconate: Worship. Vol. 79, #5, Sept. 2005.)</a:t>
            </a:r>
            <a:endParaRPr lang="en-CA" sz="1800" dirty="0" smtClean="0"/>
          </a:p>
          <a:p>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DEFINITION OF SPIRITUAL / RELIGIOUS COUNSELLING</a:t>
            </a:r>
            <a:endParaRPr lang="en-CA" sz="3600" dirty="0"/>
          </a:p>
        </p:txBody>
      </p:sp>
      <p:sp>
        <p:nvSpPr>
          <p:cNvPr id="3" name="Content Placeholder 2"/>
          <p:cNvSpPr>
            <a:spLocks noGrp="1"/>
          </p:cNvSpPr>
          <p:nvPr>
            <p:ph idx="1"/>
          </p:nvPr>
        </p:nvSpPr>
        <p:spPr/>
        <p:txBody>
          <a:bodyPr>
            <a:normAutofit/>
          </a:bodyPr>
          <a:lstStyle/>
          <a:p>
            <a:endParaRPr lang="en-US" sz="2600" dirty="0" smtClean="0"/>
          </a:p>
          <a:p>
            <a:pPr>
              <a:buNone/>
            </a:pPr>
            <a:r>
              <a:rPr lang="en-US" sz="2600" dirty="0" smtClean="0"/>
              <a:t>Spiritual, pastoral and religious counseling is distinct from other forms and methods of psychotherapy because of the assumed spiritual or religious dynamic within the counseling therapeutic relationship. There is the underlying faith assumption of the pastoral or religious counselor and the assumed presence of a </a:t>
            </a:r>
            <a:r>
              <a:rPr lang="en-US" sz="2600" i="1" dirty="0" smtClean="0"/>
              <a:t>spirituality</a:t>
            </a:r>
            <a:r>
              <a:rPr lang="en-US" sz="2600" dirty="0" smtClean="0"/>
              <a:t> within the approach of the spiritual counselor.</a:t>
            </a:r>
            <a:endParaRPr lang="en-CA" sz="2600" dirty="0" smtClean="0"/>
          </a:p>
          <a:p>
            <a:pPr algn="r">
              <a:buNone/>
            </a:pPr>
            <a:endParaRPr lang="en-US" sz="1700" b="1" dirty="0" smtClean="0"/>
          </a:p>
          <a:p>
            <a:pPr algn="r">
              <a:buNone/>
            </a:pPr>
            <a:r>
              <a:rPr lang="en-US" sz="1700" b="1" dirty="0" smtClean="0"/>
              <a:t>September 21, 2005</a:t>
            </a:r>
            <a:endParaRPr lang="en-CA" sz="1700" dirty="0" smtClean="0"/>
          </a:p>
          <a:p>
            <a:pPr algn="r">
              <a:buNone/>
            </a:pPr>
            <a:r>
              <a:rPr lang="en-US" sz="1700" b="1" dirty="0" smtClean="0"/>
              <a:t>Reverend Canon Douglas Graydon</a:t>
            </a:r>
            <a:endParaRPr lang="en-CA" sz="1700" dirty="0" smtClean="0"/>
          </a:p>
          <a:p>
            <a:pPr algn="r">
              <a:buNone/>
            </a:pPr>
            <a:endParaRPr lang="en-CA" sz="1700" dirty="0" smtClean="0"/>
          </a:p>
          <a:p>
            <a:pPr algn="r"/>
            <a:endParaRPr lang="en-CA" sz="1700" dirty="0" smtClean="0"/>
          </a:p>
          <a:p>
            <a:pPr algn="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CA" dirty="0"/>
          </a:p>
        </p:txBody>
      </p:sp>
      <p:sp>
        <p:nvSpPr>
          <p:cNvPr id="3" name="Content Placeholder 2"/>
          <p:cNvSpPr>
            <a:spLocks noGrp="1"/>
          </p:cNvSpPr>
          <p:nvPr>
            <p:ph idx="1"/>
          </p:nvPr>
        </p:nvSpPr>
        <p:spPr>
          <a:xfrm>
            <a:off x="457200" y="836712"/>
            <a:ext cx="8229600" cy="5289451"/>
          </a:xfrm>
        </p:spPr>
        <p:txBody>
          <a:bodyPr>
            <a:normAutofit/>
          </a:bodyPr>
          <a:lstStyle/>
          <a:p>
            <a:endParaRPr lang="en-CA" sz="2600" b="1" dirty="0" smtClean="0"/>
          </a:p>
          <a:p>
            <a:endParaRPr lang="en-CA" sz="2600" b="1" dirty="0" smtClean="0"/>
          </a:p>
          <a:p>
            <a:r>
              <a:rPr lang="en-CA" sz="2800" b="1" dirty="0" smtClean="0"/>
              <a:t>Context</a:t>
            </a:r>
            <a:r>
              <a:rPr lang="en-CA" sz="2800" b="1" dirty="0"/>
              <a:t>: </a:t>
            </a:r>
            <a:endParaRPr lang="en-CA" sz="2800" b="1" dirty="0" smtClean="0"/>
          </a:p>
          <a:p>
            <a:pPr>
              <a:buNone/>
            </a:pPr>
            <a:r>
              <a:rPr lang="en-CA" sz="2800" b="1" dirty="0" smtClean="0"/>
              <a:t>	</a:t>
            </a:r>
            <a:r>
              <a:rPr lang="en-CA" sz="2800" dirty="0" smtClean="0"/>
              <a:t>In </a:t>
            </a:r>
            <a:r>
              <a:rPr lang="en-CA" sz="2800" dirty="0"/>
              <a:t>response to the Ontario Government’s decision to regulate that part of the health care sector which provides mental health </a:t>
            </a:r>
            <a:r>
              <a:rPr lang="en-CA" sz="2800" dirty="0" smtClean="0"/>
              <a:t>services, the government decided to create a profession college which would regulate the practice of </a:t>
            </a:r>
            <a:r>
              <a:rPr lang="en-CA" sz="2800" dirty="0" err="1" smtClean="0"/>
              <a:t>pyschotherapy</a:t>
            </a:r>
            <a:r>
              <a:rPr lang="en-CA" sz="2800" dirty="0" smtClean="0"/>
              <a:t> and mental health therapy;</a:t>
            </a:r>
            <a:endParaRPr lang="en-CA" sz="2800" dirty="0"/>
          </a:p>
          <a:p>
            <a:pPr>
              <a:buNone/>
            </a:pPr>
            <a:r>
              <a:rPr lang="en-CA" sz="2600" dirty="0" smtClean="0"/>
              <a:t>	</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340768"/>
            <a:ext cx="8229600" cy="4785395"/>
          </a:xfrm>
        </p:spPr>
        <p:txBody>
          <a:bodyPr>
            <a:normAutofit/>
          </a:bodyPr>
          <a:lstStyle/>
          <a:p>
            <a:endParaRPr lang="en-CA" b="1" dirty="0" smtClean="0"/>
          </a:p>
          <a:p>
            <a:r>
              <a:rPr lang="en-CA" b="1" dirty="0" smtClean="0"/>
              <a:t>Ministry (Care) </a:t>
            </a:r>
            <a:r>
              <a:rPr lang="en-CA" sz="2600" dirty="0" smtClean="0"/>
              <a:t>includes those roles deemed essential to the function of a church or community of faith. Traditionally, such roles are rooted in and derived from the public ministry of Jesus Christ. Literally, ministry derives from the Greek word </a:t>
            </a:r>
            <a:r>
              <a:rPr lang="en-CA" sz="2600" i="1" dirty="0" err="1" smtClean="0"/>
              <a:t>diakonia</a:t>
            </a:r>
            <a:r>
              <a:rPr lang="en-CA" sz="2600" i="1" dirty="0" smtClean="0"/>
              <a:t> – </a:t>
            </a:r>
            <a:r>
              <a:rPr lang="en-CA" sz="2600" dirty="0" smtClean="0"/>
              <a:t>the feeding and care of guests. The action of ministry suggests the dynamic of employing the various gifts, which God bestows, upon the members of the community for the needs of the community.</a:t>
            </a:r>
          </a:p>
          <a:p>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CA" dirty="0"/>
          </a:p>
        </p:txBody>
      </p:sp>
      <p:sp>
        <p:nvSpPr>
          <p:cNvPr id="3" name="Content Placeholder 2"/>
          <p:cNvSpPr>
            <a:spLocks noGrp="1"/>
          </p:cNvSpPr>
          <p:nvPr>
            <p:ph idx="1"/>
          </p:nvPr>
        </p:nvSpPr>
        <p:spPr>
          <a:xfrm>
            <a:off x="457200" y="908720"/>
            <a:ext cx="8229600" cy="5217443"/>
          </a:xfrm>
        </p:spPr>
        <p:txBody>
          <a:bodyPr>
            <a:normAutofit lnSpcReduction="10000"/>
          </a:bodyPr>
          <a:lstStyle/>
          <a:p>
            <a:r>
              <a:rPr lang="en-CA" dirty="0" smtClean="0"/>
              <a:t>The role of pastor is modelled after that of </a:t>
            </a:r>
            <a:r>
              <a:rPr lang="en-CA" b="1" i="1" dirty="0" smtClean="0"/>
              <a:t>shepherd. </a:t>
            </a:r>
            <a:r>
              <a:rPr lang="en-CA" dirty="0" smtClean="0"/>
              <a:t>That is the administering, caring for, managing and watching over the flock, or congregation. </a:t>
            </a:r>
          </a:p>
          <a:p>
            <a:endParaRPr lang="en-CA" dirty="0" smtClean="0"/>
          </a:p>
          <a:p>
            <a:r>
              <a:rPr lang="en-CA" dirty="0" smtClean="0"/>
              <a:t>A model of ministry might be Henry </a:t>
            </a:r>
            <a:r>
              <a:rPr lang="en-CA" dirty="0" err="1" smtClean="0"/>
              <a:t>Nouwen’s</a:t>
            </a:r>
            <a:r>
              <a:rPr lang="en-CA" dirty="0" smtClean="0"/>
              <a:t> “ministry of presence” or that of a “servant” or that of a “companion in faith.” </a:t>
            </a:r>
          </a:p>
          <a:p>
            <a:endParaRPr lang="en-CA" i="1" dirty="0" smtClean="0"/>
          </a:p>
          <a:p>
            <a:r>
              <a:rPr lang="en-CA" b="1" i="1" dirty="0" smtClean="0">
                <a:solidFill>
                  <a:srgbClr val="C00000"/>
                </a:solidFill>
              </a:rPr>
              <a:t>All are fraught with ambiguity</a:t>
            </a:r>
            <a:endParaRPr lang="en-CA" b="1" dirty="0" smtClean="0">
              <a:solidFill>
                <a:srgbClr val="C00000"/>
              </a:solidFill>
            </a:endParaRPr>
          </a:p>
          <a:p>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1" dirty="0" smtClean="0"/>
              <a:t/>
            </a:r>
            <a:br>
              <a:rPr lang="en-CA" sz="3600" b="1" dirty="0" smtClean="0"/>
            </a:br>
            <a:r>
              <a:rPr lang="en-CA" sz="3600" b="1" dirty="0" smtClean="0"/>
              <a:t>Approaches to Pastoral Counselling include:</a:t>
            </a:r>
            <a:r>
              <a:rPr lang="en-CA" dirty="0" smtClean="0"/>
              <a:t/>
            </a:r>
            <a:br>
              <a:rPr lang="en-CA" dirty="0" smtClean="0"/>
            </a:br>
            <a:endParaRPr lang="en-CA" dirty="0"/>
          </a:p>
        </p:txBody>
      </p:sp>
      <p:sp>
        <p:nvSpPr>
          <p:cNvPr id="3" name="Content Placeholder 2"/>
          <p:cNvSpPr>
            <a:spLocks noGrp="1"/>
          </p:cNvSpPr>
          <p:nvPr>
            <p:ph idx="1"/>
          </p:nvPr>
        </p:nvSpPr>
        <p:spPr/>
        <p:txBody>
          <a:bodyPr>
            <a:normAutofit fontScale="62500" lnSpcReduction="20000"/>
          </a:bodyPr>
          <a:lstStyle/>
          <a:p>
            <a:r>
              <a:rPr lang="en-CA" dirty="0" smtClean="0">
                <a:solidFill>
                  <a:srgbClr val="C00000"/>
                </a:solidFill>
              </a:rPr>
              <a:t>Brief Client Centered Pastoral Counselling</a:t>
            </a:r>
            <a:r>
              <a:rPr lang="en-CA" dirty="0" smtClean="0"/>
              <a:t>: </a:t>
            </a:r>
            <a:r>
              <a:rPr lang="en-CA" i="1" dirty="0" smtClean="0"/>
              <a:t>a directive, client centered time limited counseling style facilitating the setting of goals for behavioural change without necessarily seeking resolution of clients concerns </a:t>
            </a:r>
            <a:endParaRPr lang="en-CA" dirty="0" smtClean="0"/>
          </a:p>
          <a:p>
            <a:endParaRPr lang="en-CA" dirty="0" smtClean="0"/>
          </a:p>
          <a:p>
            <a:r>
              <a:rPr lang="en-CA" dirty="0" smtClean="0">
                <a:solidFill>
                  <a:srgbClr val="C00000"/>
                </a:solidFill>
              </a:rPr>
              <a:t>Strategic Pastoral Counselling: </a:t>
            </a:r>
            <a:r>
              <a:rPr lang="en-CA" i="1" dirty="0" smtClean="0"/>
              <a:t>a focus upon “being with” the client – an </a:t>
            </a:r>
            <a:r>
              <a:rPr lang="en-CA" i="1" dirty="0" err="1" smtClean="0"/>
              <a:t>incarnational</a:t>
            </a:r>
            <a:r>
              <a:rPr lang="en-CA" i="1" dirty="0" smtClean="0"/>
              <a:t> process of discerning the spirit within the journey</a:t>
            </a:r>
            <a:endParaRPr lang="en-CA" dirty="0" smtClean="0"/>
          </a:p>
          <a:p>
            <a:endParaRPr lang="en-CA" dirty="0" smtClean="0"/>
          </a:p>
          <a:p>
            <a:r>
              <a:rPr lang="en-CA" dirty="0" smtClean="0">
                <a:solidFill>
                  <a:srgbClr val="C00000"/>
                </a:solidFill>
              </a:rPr>
              <a:t>Pastoral Counselling and Motivational Interviewing</a:t>
            </a:r>
            <a:r>
              <a:rPr lang="en-CA" dirty="0" smtClean="0"/>
              <a:t>: </a:t>
            </a:r>
            <a:r>
              <a:rPr lang="en-CA" i="1" dirty="0" smtClean="0"/>
              <a:t>a directive, client centered counseling style for eliciting behaviour change by helping clients explore and resolve ambivalence</a:t>
            </a:r>
            <a:endParaRPr lang="en-CA" dirty="0" smtClean="0"/>
          </a:p>
          <a:p>
            <a:endParaRPr lang="en-CA" dirty="0" smtClean="0"/>
          </a:p>
          <a:p>
            <a:r>
              <a:rPr lang="en-CA" dirty="0" smtClean="0">
                <a:solidFill>
                  <a:srgbClr val="C00000"/>
                </a:solidFill>
              </a:rPr>
              <a:t>Biblical Pastoral Counselling</a:t>
            </a:r>
            <a:r>
              <a:rPr lang="en-CA" dirty="0" smtClean="0"/>
              <a:t>: </a:t>
            </a:r>
            <a:r>
              <a:rPr lang="en-CA" i="1" dirty="0" smtClean="0"/>
              <a:t>wrong actions/feelings/attitudes – false beliefs-true beliefs-right actions-changed behaviour/attitudes/thinking</a:t>
            </a:r>
            <a:r>
              <a:rPr lang="en-CA" dirty="0" smtClean="0"/>
              <a:t> </a:t>
            </a:r>
          </a:p>
          <a:p>
            <a:pPr>
              <a:buNone/>
            </a:pPr>
            <a:r>
              <a:rPr lang="en-CA" i="1" dirty="0" smtClean="0"/>
              <a:t> </a:t>
            </a:r>
            <a:endParaRPr lang="en-CA" dirty="0" smtClean="0"/>
          </a:p>
          <a:p>
            <a:r>
              <a:rPr lang="en-CA" dirty="0" smtClean="0">
                <a:solidFill>
                  <a:srgbClr val="C00000"/>
                </a:solidFill>
              </a:rPr>
              <a:t>Coaching / Pastoral Counselling Model</a:t>
            </a:r>
            <a:r>
              <a:rPr lang="en-CA" i="1" dirty="0" smtClean="0"/>
              <a:t>: focus upon five areas – spiritual, emotional, mental, physical, social –note illustration </a:t>
            </a:r>
            <a:endParaRPr lang="en-CA" dirty="0" smtClean="0"/>
          </a:p>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smtClean="0"/>
          </a:p>
          <a:p>
            <a:pPr>
              <a:buNone/>
            </a:pPr>
            <a:r>
              <a:rPr lang="en-CA" i="1" dirty="0" smtClean="0"/>
              <a:t>	Therefore, religious/spiritual/pastoral counselling is primarily supportive in nature and content. Individuals whose needs exceed supportive counselling </a:t>
            </a:r>
            <a:r>
              <a:rPr lang="en-CA" b="1" i="1" dirty="0" smtClean="0"/>
              <a:t>must </a:t>
            </a:r>
            <a:r>
              <a:rPr lang="en-CA" i="1" dirty="0" smtClean="0"/>
              <a:t>be referred to appropriate qualified professionals.</a:t>
            </a:r>
            <a:endParaRPr lang="en-CA" dirty="0" smtClean="0"/>
          </a:p>
          <a:p>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r>
            <a:br>
              <a:rPr lang="en-CA" b="1" dirty="0" smtClean="0"/>
            </a:br>
            <a:r>
              <a:rPr lang="en-CA" b="1" dirty="0" smtClean="0"/>
              <a:t>Recommendation</a:t>
            </a:r>
            <a:r>
              <a:rPr lang="en-CA" dirty="0"/>
              <a:t/>
            </a:r>
            <a:br>
              <a:rPr lang="en-CA" dirty="0"/>
            </a:br>
            <a:endParaRPr lang="en-CA" dirty="0"/>
          </a:p>
        </p:txBody>
      </p:sp>
      <p:sp>
        <p:nvSpPr>
          <p:cNvPr id="3" name="Content Placeholder 2"/>
          <p:cNvSpPr>
            <a:spLocks noGrp="1"/>
          </p:cNvSpPr>
          <p:nvPr>
            <p:ph idx="1"/>
          </p:nvPr>
        </p:nvSpPr>
        <p:spPr/>
        <p:txBody>
          <a:bodyPr/>
          <a:lstStyle/>
          <a:p>
            <a:pPr>
              <a:buNone/>
            </a:pPr>
            <a:r>
              <a:rPr lang="en-CA" sz="2800" dirty="0"/>
              <a:t>That </a:t>
            </a:r>
            <a:r>
              <a:rPr lang="en-CA" sz="2800" dirty="0" smtClean="0"/>
              <a:t>the Provincial Synod support a </a:t>
            </a:r>
            <a:r>
              <a:rPr lang="en-CA" sz="2800" dirty="0"/>
              <a:t>working group </a:t>
            </a:r>
            <a:r>
              <a:rPr lang="en-CA" sz="2800" dirty="0" smtClean="0"/>
              <a:t>to educate </a:t>
            </a:r>
            <a:r>
              <a:rPr lang="en-CA" sz="2800" dirty="0"/>
              <a:t>clergy </a:t>
            </a:r>
            <a:r>
              <a:rPr lang="en-CA" sz="2800" dirty="0" smtClean="0"/>
              <a:t>regarding;</a:t>
            </a:r>
          </a:p>
          <a:p>
            <a:pPr>
              <a:buNone/>
            </a:pPr>
            <a:r>
              <a:rPr lang="en-CA" sz="2800" dirty="0" smtClean="0"/>
              <a:t>		* </a:t>
            </a:r>
            <a:r>
              <a:rPr lang="en-CA" sz="2800" dirty="0"/>
              <a:t>the definitions differentiating psychotherapy and pastoral counselling, (spiritual / religious care), </a:t>
            </a:r>
            <a:r>
              <a:rPr lang="en-CA" sz="2800" dirty="0" smtClean="0"/>
              <a:t>	* the </a:t>
            </a:r>
            <a:r>
              <a:rPr lang="en-CA" sz="2800" dirty="0"/>
              <a:t>legal scope of practice as </a:t>
            </a:r>
            <a:r>
              <a:rPr lang="en-CA" sz="2800" dirty="0" smtClean="0"/>
              <a:t>determined </a:t>
            </a:r>
            <a:r>
              <a:rPr lang="en-CA" sz="2800" dirty="0"/>
              <a:t>by CRPRMHTO </a:t>
            </a:r>
            <a:endParaRPr lang="en-CA" sz="2800" dirty="0" smtClean="0"/>
          </a:p>
          <a:p>
            <a:pPr>
              <a:buNone/>
            </a:pPr>
            <a:r>
              <a:rPr lang="en-CA" sz="2800" dirty="0" smtClean="0"/>
              <a:t>		* the implications </a:t>
            </a:r>
            <a:r>
              <a:rPr lang="en-CA" sz="2800" dirty="0"/>
              <a:t>upon </a:t>
            </a:r>
            <a:r>
              <a:rPr lang="en-CA" sz="2800" dirty="0" smtClean="0"/>
              <a:t>pastoral </a:t>
            </a:r>
            <a:r>
              <a:rPr lang="en-CA" sz="2800" dirty="0"/>
              <a:t>care. </a:t>
            </a:r>
          </a:p>
          <a:p>
            <a:endParaRPr lang="en-CA" dirty="0" smtClean="0"/>
          </a:p>
          <a:p>
            <a:pPr>
              <a:buNone/>
            </a:pPr>
            <a:r>
              <a:rPr lang="en-CA" sz="2800" b="1" dirty="0" smtClean="0">
                <a:solidFill>
                  <a:srgbClr val="C00000"/>
                </a:solidFill>
              </a:rPr>
              <a:t>Example: Momentum – Diocese of Toronto</a:t>
            </a:r>
            <a:endParaRPr lang="en-CA" sz="2800"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1580554" y="-22324"/>
            <a:ext cx="11334006" cy="8501063"/>
          </a:xfrm>
          <a:prstGeom prst="rect">
            <a:avLst/>
          </a:prstGeom>
          <a:noFill/>
          <a:ln w="12700" cap="flat">
            <a:noFill/>
            <a:miter lim="800000"/>
            <a:headEnd/>
            <a:tailEnd/>
          </a:ln>
        </p:spPr>
      </p:pic>
      <p:sp>
        <p:nvSpPr>
          <p:cNvPr id="14338" name="Rectangle 2"/>
          <p:cNvSpPr>
            <a:spLocks/>
          </p:cNvSpPr>
          <p:nvPr/>
        </p:nvSpPr>
        <p:spPr bwMode="auto">
          <a:xfrm>
            <a:off x="1116" y="1732359"/>
            <a:ext cx="2928938" cy="1143000"/>
          </a:xfrm>
          <a:prstGeom prst="rect">
            <a:avLst/>
          </a:prstGeom>
          <a:noFill/>
          <a:ln w="12700" cap="flat">
            <a:noFill/>
            <a:miter lim="800000"/>
            <a:headEnd type="none" w="med" len="med"/>
            <a:tailEnd type="none" w="med" len="med"/>
          </a:ln>
        </p:spPr>
        <p:txBody>
          <a:bodyPr lIns="0" tIns="0" rIns="0" bIns="0" anchor="ctr"/>
          <a:lstStyle/>
          <a:p>
            <a:r>
              <a:rPr lang="en-US">
                <a:solidFill>
                  <a:schemeClr val="tx1"/>
                </a:solidFill>
                <a:ea typeface="Palatino" charset="0"/>
                <a:cs typeface="Palatino" charset="0"/>
              </a:rPr>
              <a:t>Help me, O God, to look into the Distance, while I am here Now</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ln/>
        </p:spPr>
        <p:txBody>
          <a:bodyPr/>
          <a:lstStyle/>
          <a:p>
            <a:r>
              <a:rPr lang="en-US"/>
              <a:t>Chaplaincy services at Mount Sinai Hospital</a:t>
            </a:r>
          </a:p>
        </p:txBody>
      </p:sp>
      <p:sp>
        <p:nvSpPr>
          <p:cNvPr id="15362" name="Rectangle 2"/>
          <p:cNvSpPr>
            <a:spLocks/>
          </p:cNvSpPr>
          <p:nvPr/>
        </p:nvSpPr>
        <p:spPr bwMode="auto">
          <a:xfrm>
            <a:off x="4286251" y="3290501"/>
            <a:ext cx="380682" cy="276999"/>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Palatino" charset="0"/>
                <a:cs typeface="Palatino" charset="0"/>
              </a:rPr>
              <a:t>Text</a:t>
            </a:r>
          </a:p>
        </p:txBody>
      </p:sp>
      <p:pic>
        <p:nvPicPr>
          <p:cNvPr id="15363" name="Picture 3"/>
          <p:cNvPicPr>
            <a:picLocks noChangeAspect="1" noChangeArrowheads="1"/>
          </p:cNvPicPr>
          <p:nvPr/>
        </p:nvPicPr>
        <p:blipFill>
          <a:blip r:embed="rId2" cstate="print"/>
          <a:srcRect/>
          <a:stretch>
            <a:fillRect/>
          </a:stretch>
        </p:blipFill>
        <p:spPr bwMode="auto">
          <a:xfrm>
            <a:off x="754559" y="62508"/>
            <a:ext cx="7420570" cy="5565428"/>
          </a:xfrm>
          <a:prstGeom prst="rect">
            <a:avLst/>
          </a:prstGeom>
          <a:noFill/>
          <a:ln w="12700" cap="flat">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43991" y="312539"/>
            <a:ext cx="3750469" cy="500063"/>
          </a:xfrm>
          <a:prstGeom prst="rect">
            <a:avLst/>
          </a:prstGeom>
          <a:noFill/>
          <a:ln w="12700" cap="flat">
            <a:noFill/>
            <a:miter lim="800000"/>
            <a:headEnd type="none" w="med" len="med"/>
            <a:tailEnd type="none" w="med" len="med"/>
          </a:ln>
        </p:spPr>
        <p:txBody>
          <a:bodyPr lIns="0" tIns="0" rIns="0" bIns="0" anchor="ctr"/>
          <a:lstStyle/>
          <a:p>
            <a:r>
              <a:rPr lang="en-US" sz="2500" dirty="0">
                <a:latin typeface="Palatino Bold" charset="0"/>
                <a:ea typeface="Palatino Bold" charset="0"/>
                <a:cs typeface="Palatino Bold" charset="0"/>
                <a:sym typeface="Palatino Bold" charset="0"/>
              </a:rPr>
              <a:t>The Chaplains of: </a:t>
            </a:r>
          </a:p>
        </p:txBody>
      </p:sp>
      <p:pic>
        <p:nvPicPr>
          <p:cNvPr id="16386" name="Picture 2"/>
          <p:cNvPicPr>
            <a:picLocks noChangeAspect="1" noChangeArrowheads="1"/>
          </p:cNvPicPr>
          <p:nvPr/>
        </p:nvPicPr>
        <p:blipFill>
          <a:blip r:embed="rId2" cstate="print"/>
          <a:srcRect/>
          <a:stretch>
            <a:fillRect/>
          </a:stretch>
        </p:blipFill>
        <p:spPr bwMode="auto">
          <a:xfrm>
            <a:off x="3402211" y="312539"/>
            <a:ext cx="5107781" cy="1348383"/>
          </a:xfrm>
          <a:prstGeom prst="rect">
            <a:avLst/>
          </a:prstGeom>
          <a:noFill/>
          <a:ln w="12700" cap="flat">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1284759" y="1866305"/>
            <a:ext cx="6905997" cy="5179219"/>
          </a:xfrm>
          <a:prstGeom prst="rect">
            <a:avLst/>
          </a:prstGeom>
          <a:noFill/>
          <a:ln w="12700" cap="flat">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r>
              <a:rPr lang="en-US" sz="3700" dirty="0"/>
              <a:t>The Rabbi... the Director of Chaplaincy:</a:t>
            </a:r>
          </a:p>
        </p:txBody>
      </p:sp>
      <p:pic>
        <p:nvPicPr>
          <p:cNvPr id="17410" name="Picture 2"/>
          <p:cNvPicPr>
            <a:picLocks noChangeAspect="1" noChangeArrowheads="1"/>
          </p:cNvPicPr>
          <p:nvPr/>
        </p:nvPicPr>
        <p:blipFill>
          <a:blip r:embed="rId2" cstate="print"/>
          <a:srcRect/>
          <a:stretch>
            <a:fillRect/>
          </a:stretch>
        </p:blipFill>
        <p:spPr bwMode="auto">
          <a:xfrm>
            <a:off x="2768204" y="1861840"/>
            <a:ext cx="3038326" cy="5098852"/>
          </a:xfrm>
          <a:prstGeom prst="rect">
            <a:avLst/>
          </a:prstGeom>
          <a:noFill/>
          <a:ln w="12700" cap="flat">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50031" y="98227"/>
            <a:ext cx="8643938" cy="1884164"/>
          </a:xfrm>
          <a:ln/>
        </p:spPr>
        <p:txBody>
          <a:bodyPr/>
          <a:lstStyle/>
          <a:p>
            <a:r>
              <a:rPr lang="en-US" sz="3600" dirty="0"/>
              <a:t>Our patients, families and staff: the diversity of the cosmos (the household) of God. </a:t>
            </a:r>
          </a:p>
        </p:txBody>
      </p:sp>
      <p:pic>
        <p:nvPicPr>
          <p:cNvPr id="18434" name="Picture 2"/>
          <p:cNvPicPr>
            <a:picLocks noChangeAspect="1" noChangeArrowheads="1"/>
          </p:cNvPicPr>
          <p:nvPr/>
        </p:nvPicPr>
        <p:blipFill>
          <a:blip r:embed="rId2" cstate="print"/>
          <a:srcRect/>
          <a:stretch>
            <a:fillRect/>
          </a:stretch>
        </p:blipFill>
        <p:spPr bwMode="auto">
          <a:xfrm>
            <a:off x="1812727" y="1895327"/>
            <a:ext cx="5518547" cy="5566544"/>
          </a:xfrm>
          <a:prstGeom prst="rect">
            <a:avLst/>
          </a:prstGeom>
          <a:noFill/>
          <a:ln w="12700" cap="flat">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CA" dirty="0" smtClean="0">
                <a:solidFill>
                  <a:srgbClr val="C00000"/>
                </a:solidFill>
              </a:rPr>
              <a:t>The function of the new College, once fully operational, will be to regulate Registered Psychotherapists and Registered Mental Health Therapists in the public interest, striving to ensure that practitioners are competent, ethical and accountable.  Once the Psychotherapy Act is proclaimed and the College is functioning, some members of the governing Council (a small majority) will be elected by College members, and others will be appointed by government.</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normAutofit fontScale="90000"/>
          </a:bodyPr>
          <a:lstStyle/>
          <a:p>
            <a:r>
              <a:rPr lang="en-US"/>
              <a:t>The story of surrounding hospitals in the city and chaplains: </a:t>
            </a:r>
          </a:p>
        </p:txBody>
      </p:sp>
      <p:sp>
        <p:nvSpPr>
          <p:cNvPr id="19458" name="Rectangle 2"/>
          <p:cNvSpPr>
            <a:spLocks noGrp="1" noChangeArrowheads="1"/>
          </p:cNvSpPr>
          <p:nvPr>
            <p:ph type="body" idx="1"/>
          </p:nvPr>
        </p:nvSpPr>
        <p:spPr>
          <a:xfrm>
            <a:off x="250031" y="1750219"/>
            <a:ext cx="8643938" cy="5161359"/>
          </a:xfrm>
          <a:ln/>
        </p:spPr>
        <p:txBody>
          <a:bodyPr/>
          <a:lstStyle/>
          <a:p>
            <a:r>
              <a:rPr lang="en-US"/>
              <a:t>Princess Margaret Hospital</a:t>
            </a:r>
          </a:p>
          <a:p>
            <a:r>
              <a:rPr lang="en-US"/>
              <a:t>Toronto General Hospital </a:t>
            </a:r>
          </a:p>
          <a:p>
            <a:r>
              <a:rPr lang="en-US"/>
              <a:t>Toronto Rehab</a:t>
            </a:r>
          </a:p>
          <a:p>
            <a:r>
              <a:rPr lang="en-US"/>
              <a:t>Toronto General Hospital</a:t>
            </a:r>
          </a:p>
          <a:p>
            <a:r>
              <a:rPr lang="en-US"/>
              <a:t>Women’s College Hospital</a:t>
            </a:r>
          </a:p>
          <a:p>
            <a:r>
              <a:rPr lang="en-US"/>
              <a:t>Holland Orthopaedic &amp; Arthritic Centre</a:t>
            </a:r>
          </a:p>
          <a:p>
            <a:r>
              <a:rPr lang="en-US"/>
              <a:t>St. Michael’s Hospital </a:t>
            </a:r>
          </a:p>
          <a:p>
            <a:r>
              <a:rPr lang="en-US"/>
              <a:t>The Hospital for Sick Children</a:t>
            </a:r>
          </a:p>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p:spPr>
        <p:txBody>
          <a:bodyPr/>
          <a:lstStyle/>
          <a:p>
            <a:r>
              <a:rPr lang="en-US"/>
              <a:t>What’s in a name? </a:t>
            </a:r>
          </a:p>
        </p:txBody>
      </p:sp>
      <p:sp>
        <p:nvSpPr>
          <p:cNvPr id="20482" name="Rectangle 2"/>
          <p:cNvSpPr>
            <a:spLocks noGrp="1" noChangeArrowheads="1"/>
          </p:cNvSpPr>
          <p:nvPr>
            <p:ph type="body" idx="1"/>
          </p:nvPr>
        </p:nvSpPr>
        <p:spPr>
          <a:ln/>
        </p:spPr>
        <p:txBody>
          <a:bodyPr/>
          <a:lstStyle/>
          <a:p>
            <a:r>
              <a:rPr lang="en-US" sz="3700" dirty="0"/>
              <a:t>Spiritual Care Professional</a:t>
            </a:r>
          </a:p>
          <a:p>
            <a:r>
              <a:rPr lang="en-US" sz="3700" dirty="0"/>
              <a:t>Spiritual Care Provider</a:t>
            </a:r>
          </a:p>
          <a:p>
            <a:r>
              <a:rPr lang="en-US" sz="3700" dirty="0"/>
              <a:t>Spiritual Care Psychotherapist</a:t>
            </a:r>
          </a:p>
          <a:p>
            <a:r>
              <a:rPr lang="en-US" sz="3700" dirty="0"/>
              <a:t>Chaplain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a:normAutofit fontScale="90000"/>
          </a:bodyPr>
          <a:lstStyle/>
          <a:p>
            <a:r>
              <a:rPr lang="en-US" dirty="0"/>
              <a:t>What is happening in </a:t>
            </a:r>
            <a:r>
              <a:rPr lang="en-US"/>
              <a:t>the </a:t>
            </a:r>
            <a:r>
              <a:rPr lang="en-US" smtClean="0"/>
              <a:t>suburbs </a:t>
            </a:r>
            <a:r>
              <a:rPr lang="en-US" dirty="0"/>
              <a:t>and rural areas? </a:t>
            </a:r>
          </a:p>
        </p:txBody>
      </p:sp>
      <p:sp>
        <p:nvSpPr>
          <p:cNvPr id="21506" name="Rectangle 2"/>
          <p:cNvSpPr>
            <a:spLocks noGrp="1" noChangeArrowheads="1"/>
          </p:cNvSpPr>
          <p:nvPr>
            <p:ph type="body" idx="1"/>
          </p:nvPr>
        </p:nvSpPr>
        <p:spPr>
          <a:ln/>
        </p:spPr>
        <p:txBody>
          <a:bodyPr/>
          <a:lstStyle/>
          <a:p>
            <a:r>
              <a:rPr lang="en-US" sz="2600" dirty="0"/>
              <a:t>Perhaps one chaplain</a:t>
            </a:r>
          </a:p>
          <a:p>
            <a:r>
              <a:rPr lang="en-US" sz="2600" dirty="0"/>
              <a:t>Community clergy</a:t>
            </a:r>
          </a:p>
        </p:txBody>
      </p:sp>
      <p:pic>
        <p:nvPicPr>
          <p:cNvPr id="21507" name="Picture 3"/>
          <p:cNvPicPr>
            <a:picLocks noChangeAspect="1" noChangeArrowheads="1"/>
          </p:cNvPicPr>
          <p:nvPr/>
        </p:nvPicPr>
        <p:blipFill>
          <a:blip r:embed="rId2" cstate="print"/>
          <a:srcRect/>
          <a:stretch>
            <a:fillRect/>
          </a:stretch>
        </p:blipFill>
        <p:spPr bwMode="auto">
          <a:xfrm>
            <a:off x="3996035" y="2162101"/>
            <a:ext cx="3661172" cy="4623346"/>
          </a:xfrm>
          <a:prstGeom prst="rect">
            <a:avLst/>
          </a:prstGeom>
          <a:noFill/>
          <a:ln w="12700" cap="flat">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a:normAutofit fontScale="90000"/>
          </a:bodyPr>
          <a:lstStyle/>
          <a:p>
            <a:r>
              <a:rPr lang="en-US" sz="3900" dirty="0"/>
              <a:t>What do the hospital administrations understand or know about chaplains? </a:t>
            </a:r>
          </a:p>
        </p:txBody>
      </p:sp>
      <p:sp>
        <p:nvSpPr>
          <p:cNvPr id="22530" name="Rectangle 2"/>
          <p:cNvSpPr>
            <a:spLocks noGrp="1" noChangeArrowheads="1"/>
          </p:cNvSpPr>
          <p:nvPr>
            <p:ph type="body" idx="1"/>
          </p:nvPr>
        </p:nvSpPr>
        <p:spPr>
          <a:ln/>
        </p:spPr>
        <p:txBody>
          <a:bodyPr/>
          <a:lstStyle/>
          <a:p>
            <a:r>
              <a:rPr lang="en-US" sz="3500" dirty="0"/>
              <a:t>The hospitals know very little but they have certain assumptions... </a:t>
            </a:r>
          </a:p>
          <a:p>
            <a:r>
              <a:rPr lang="en-US" sz="3500" dirty="0"/>
              <a:t>Who will guide the hospitals, offer the options and teach about religious and spiritual care?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l="22012" r="21910"/>
          <a:stretch>
            <a:fillRect/>
          </a:stretch>
        </p:blipFill>
        <p:spPr bwMode="auto">
          <a:xfrm>
            <a:off x="4572000" y="0"/>
            <a:ext cx="4572000" cy="6858000"/>
          </a:xfrm>
          <a:prstGeom prst="rect">
            <a:avLst/>
          </a:prstGeom>
          <a:noFill/>
          <a:ln w="12700" cap="flat">
            <a:noFill/>
            <a:miter lim="800000"/>
            <a:headEnd/>
            <a:tailEnd/>
          </a:ln>
        </p:spPr>
      </p:pic>
      <p:sp>
        <p:nvSpPr>
          <p:cNvPr id="23554" name="Rectangle 2"/>
          <p:cNvSpPr>
            <a:spLocks noGrp="1" noChangeArrowheads="1"/>
          </p:cNvSpPr>
          <p:nvPr>
            <p:ph type="title"/>
          </p:nvPr>
        </p:nvSpPr>
        <p:spPr>
          <a:ln/>
        </p:spPr>
        <p:txBody>
          <a:bodyPr/>
          <a:lstStyle/>
          <a:p>
            <a:r>
              <a:rPr lang="en-US"/>
              <a:t>Religious and Spiritual Care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l="27654" r="27678"/>
          <a:stretch>
            <a:fillRect/>
          </a:stretch>
        </p:blipFill>
        <p:spPr bwMode="auto">
          <a:xfrm>
            <a:off x="4572000" y="0"/>
            <a:ext cx="4572000" cy="6858000"/>
          </a:xfrm>
          <a:prstGeom prst="rect">
            <a:avLst/>
          </a:prstGeom>
          <a:noFill/>
          <a:ln w="12700" cap="flat">
            <a:noFill/>
            <a:miter lim="800000"/>
            <a:headEnd/>
            <a:tailEnd/>
          </a:ln>
        </p:spPr>
      </p:pic>
      <p:sp>
        <p:nvSpPr>
          <p:cNvPr id="24578" name="Rectangle 2"/>
          <p:cNvSpPr>
            <a:spLocks noGrp="1" noChangeArrowheads="1"/>
          </p:cNvSpPr>
          <p:nvPr>
            <p:ph type="title"/>
          </p:nvPr>
        </p:nvSpPr>
        <p:spPr>
          <a:ln/>
        </p:spPr>
        <p:txBody>
          <a:bodyPr/>
          <a:lstStyle/>
          <a:p>
            <a:r>
              <a:rPr lang="en-US"/>
              <a:t>Religious and Spiritual Care</a:t>
            </a:r>
          </a:p>
        </p:txBody>
      </p:sp>
      <p:sp>
        <p:nvSpPr>
          <p:cNvPr id="24579" name="Rectangle 3"/>
          <p:cNvSpPr>
            <a:spLocks noGrp="1" noChangeArrowheads="1"/>
          </p:cNvSpPr>
          <p:nvPr>
            <p:ph type="body" idx="1"/>
          </p:nvPr>
        </p:nvSpPr>
        <p:spPr>
          <a:xfrm>
            <a:off x="250031" y="3804047"/>
            <a:ext cx="4089797" cy="1705570"/>
          </a:xfrm>
          <a:ln/>
        </p:spPr>
        <p:txBody>
          <a:bodyPr>
            <a:normAutofit fontScale="55000" lnSpcReduction="20000"/>
          </a:bodyPr>
          <a:lstStyle/>
          <a:p>
            <a:r>
              <a:rPr lang="en-US"/>
              <a:t>Assumptions and Presumptions. </a:t>
            </a:r>
          </a:p>
          <a:p>
            <a:r>
              <a:rPr lang="en-US"/>
              <a:t>Good and Bad. </a:t>
            </a:r>
          </a:p>
          <a:p>
            <a:r>
              <a:rPr lang="en-US"/>
              <a:t>What do we offer?</a:t>
            </a:r>
          </a:p>
          <a:p>
            <a:r>
              <a:rPr lang="en-US"/>
              <a:t>Being faithful and hopeful in the world.</a:t>
            </a:r>
          </a:p>
          <a:p>
            <a:r>
              <a:rPr lang="en-US"/>
              <a:t> </a:t>
            </a:r>
          </a:p>
          <a:p>
            <a:endParaRPr lang="en-US"/>
          </a:p>
          <a:p>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r="117"/>
          <a:stretch>
            <a:fillRect/>
          </a:stretch>
        </p:blipFill>
        <p:spPr bwMode="auto">
          <a:xfrm>
            <a:off x="4572000" y="0"/>
            <a:ext cx="4572000" cy="6858000"/>
          </a:xfrm>
          <a:prstGeom prst="rect">
            <a:avLst/>
          </a:prstGeom>
          <a:noFill/>
          <a:ln w="12700" cap="flat">
            <a:noFill/>
            <a:miter lim="800000"/>
            <a:headEnd/>
            <a:tailEnd/>
          </a:ln>
        </p:spPr>
      </p:pic>
      <p:sp>
        <p:nvSpPr>
          <p:cNvPr id="25602" name="Rectangle 2"/>
          <p:cNvSpPr>
            <a:spLocks noGrp="1" noChangeArrowheads="1"/>
          </p:cNvSpPr>
          <p:nvPr>
            <p:ph type="title"/>
          </p:nvPr>
        </p:nvSpPr>
        <p:spPr>
          <a:ln/>
        </p:spPr>
        <p:txBody>
          <a:bodyPr/>
          <a:lstStyle/>
          <a:p>
            <a:r>
              <a:rPr lang="en-US"/>
              <a:t>Religious and Spiritual Care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l="27837" r="27762"/>
          <a:stretch>
            <a:fillRect/>
          </a:stretch>
        </p:blipFill>
        <p:spPr bwMode="auto">
          <a:xfrm>
            <a:off x="4572000" y="0"/>
            <a:ext cx="4572000" cy="6858000"/>
          </a:xfrm>
          <a:prstGeom prst="rect">
            <a:avLst/>
          </a:prstGeom>
          <a:noFill/>
          <a:ln w="12700" cap="flat">
            <a:noFill/>
            <a:miter lim="800000"/>
            <a:headEnd/>
            <a:tailEnd/>
          </a:ln>
        </p:spPr>
      </p:pic>
      <p:sp>
        <p:nvSpPr>
          <p:cNvPr id="26626" name="Rectangle 2"/>
          <p:cNvSpPr>
            <a:spLocks noGrp="1" noChangeArrowheads="1"/>
          </p:cNvSpPr>
          <p:nvPr>
            <p:ph type="title"/>
          </p:nvPr>
        </p:nvSpPr>
        <p:spPr>
          <a:xfrm>
            <a:off x="250031" y="267891"/>
            <a:ext cx="4089797" cy="3348633"/>
          </a:xfrm>
          <a:ln/>
        </p:spPr>
        <p:txBody>
          <a:bodyPr/>
          <a:lstStyle/>
          <a:p>
            <a:r>
              <a:rPr lang="en-US"/>
              <a:t>Religious and Spiritual Care:</a:t>
            </a:r>
            <a:br>
              <a:rPr lang="en-US"/>
            </a:br>
            <a:r>
              <a:rPr lang="en-US"/>
              <a:t>Being a Chaplain</a:t>
            </a:r>
          </a:p>
        </p:txBody>
      </p:sp>
      <p:sp>
        <p:nvSpPr>
          <p:cNvPr id="26627" name="Rectangle 3"/>
          <p:cNvSpPr>
            <a:spLocks/>
          </p:cNvSpPr>
          <p:nvPr/>
        </p:nvSpPr>
        <p:spPr bwMode="auto">
          <a:xfrm>
            <a:off x="411882" y="3902273"/>
            <a:ext cx="3214688" cy="1857375"/>
          </a:xfrm>
          <a:prstGeom prst="rect">
            <a:avLst/>
          </a:prstGeom>
          <a:noFill/>
          <a:ln w="12700" cap="flat">
            <a:noFill/>
            <a:miter lim="800000"/>
            <a:headEnd type="none" w="med" len="med"/>
            <a:tailEnd type="none" w="med" len="med"/>
          </a:ln>
        </p:spPr>
        <p:txBody>
          <a:bodyPr lIns="0" tIns="0" rIns="0" bIns="0" anchor="ctr"/>
          <a:lstStyle/>
          <a:p>
            <a:r>
              <a:rPr lang="en-US">
                <a:solidFill>
                  <a:schemeClr val="tx1"/>
                </a:solidFill>
                <a:ea typeface="Palatino" charset="0"/>
                <a:cs typeface="Palatino" charset="0"/>
              </a:rPr>
              <a:t>HEALING  IN</a:t>
            </a:r>
          </a:p>
          <a:p>
            <a:r>
              <a:rPr lang="en-US">
                <a:solidFill>
                  <a:schemeClr val="tx1"/>
                </a:solidFill>
                <a:ea typeface="Palatino" charset="0"/>
                <a:cs typeface="Palatino" charset="0"/>
              </a:rPr>
              <a:t>JOY &amp; SORROW</a:t>
            </a:r>
          </a:p>
          <a:p>
            <a:r>
              <a:rPr lang="en-US">
                <a:solidFill>
                  <a:schemeClr val="tx1"/>
                </a:solidFill>
                <a:ea typeface="Palatino" charset="0"/>
                <a:cs typeface="Palatino" charset="0"/>
              </a:rPr>
              <a:t>AND</a:t>
            </a:r>
          </a:p>
          <a:p>
            <a:r>
              <a:rPr lang="en-US">
                <a:solidFill>
                  <a:schemeClr val="tx1"/>
                </a:solidFill>
                <a:ea typeface="Palatino" charset="0"/>
                <a:cs typeface="Palatino" charset="0"/>
              </a:rPr>
              <a:t>A  SURE AND CERTAIN HOPE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980728"/>
            <a:ext cx="8229600" cy="5145435"/>
          </a:xfrm>
        </p:spPr>
        <p:txBody>
          <a:bodyPr>
            <a:normAutofit fontScale="85000" lnSpcReduction="20000"/>
          </a:bodyPr>
          <a:lstStyle/>
          <a:p>
            <a:pPr>
              <a:buNone/>
            </a:pPr>
            <a:r>
              <a:rPr lang="en-CA" b="1" dirty="0"/>
              <a:t>Context</a:t>
            </a:r>
            <a:r>
              <a:rPr lang="en-CA" b="1" dirty="0" smtClean="0"/>
              <a:t>:</a:t>
            </a:r>
          </a:p>
          <a:p>
            <a:pPr>
              <a:buNone/>
            </a:pPr>
            <a:r>
              <a:rPr lang="en-CA" dirty="0" smtClean="0"/>
              <a:t>	The </a:t>
            </a:r>
            <a:r>
              <a:rPr lang="en-CA" dirty="0"/>
              <a:t>new College, once fully operational, will regulate psychotherapists and mental health practitioners ensuring that practitioners are competent, ethical and accountable.  </a:t>
            </a:r>
          </a:p>
          <a:p>
            <a:endParaRPr lang="en-CA" dirty="0" smtClean="0"/>
          </a:p>
          <a:p>
            <a:pPr>
              <a:buNone/>
            </a:pPr>
            <a:r>
              <a:rPr lang="en-CA" dirty="0" smtClean="0"/>
              <a:t>	The </a:t>
            </a:r>
            <a:r>
              <a:rPr lang="en-CA" dirty="0"/>
              <a:t>Canadian Association for Pastoral Practice and Education (CAPPE), </a:t>
            </a:r>
            <a:r>
              <a:rPr lang="en-CA" i="1" dirty="0">
                <a:solidFill>
                  <a:srgbClr val="FF0000"/>
                </a:solidFill>
              </a:rPr>
              <a:t>now known as the Canadian Association for Spiritual Care (CASC)</a:t>
            </a:r>
            <a:r>
              <a:rPr lang="en-CA" dirty="0"/>
              <a:t> remains the principle educational organization for chaplains. CASC will become a sub-group of the College and as such will require its membership to become members of this new College.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124744"/>
            <a:ext cx="8229600" cy="5001419"/>
          </a:xfrm>
        </p:spPr>
        <p:txBody>
          <a:bodyPr/>
          <a:lstStyle/>
          <a:p>
            <a:pPr>
              <a:buNone/>
            </a:pPr>
            <a:r>
              <a:rPr lang="en-CA" b="1" dirty="0" smtClean="0"/>
              <a:t>The risk?</a:t>
            </a:r>
          </a:p>
          <a:p>
            <a:pPr>
              <a:buNone/>
            </a:pPr>
            <a:r>
              <a:rPr lang="en-CA" dirty="0" smtClean="0"/>
              <a:t>That hospitals, long-term care and extended care facilities may (may not) require staff chaplains, and community clergy, to have membership in this College.</a:t>
            </a:r>
          </a:p>
          <a:p>
            <a:pPr>
              <a:buNone/>
            </a:pPr>
            <a:endParaRPr lang="en-CA" dirty="0" smtClean="0"/>
          </a:p>
          <a:p>
            <a:pPr>
              <a:buNone/>
            </a:pPr>
            <a:r>
              <a:rPr lang="en-CA" dirty="0" smtClean="0"/>
              <a:t>That parish clergy will be restricted in the scope and nature of their pastoral counselling to members of their congregations, (and others). </a:t>
            </a:r>
          </a:p>
          <a:p>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r>
            <a:br>
              <a:rPr lang="en-CA" b="1" dirty="0" smtClean="0"/>
            </a:br>
            <a:r>
              <a:rPr lang="en-CA" b="1" dirty="0" smtClean="0"/>
              <a:t>At </a:t>
            </a:r>
            <a:r>
              <a:rPr lang="en-CA" b="1" dirty="0"/>
              <a:t>present:</a:t>
            </a:r>
            <a:r>
              <a:rPr lang="en-CA" dirty="0"/>
              <a:t/>
            </a:r>
            <a:br>
              <a:rPr lang="en-CA" dirty="0"/>
            </a:br>
            <a:endParaRPr lang="en-CA" dirty="0"/>
          </a:p>
        </p:txBody>
      </p:sp>
      <p:sp>
        <p:nvSpPr>
          <p:cNvPr id="3" name="Content Placeholder 2"/>
          <p:cNvSpPr>
            <a:spLocks noGrp="1"/>
          </p:cNvSpPr>
          <p:nvPr>
            <p:ph idx="1"/>
          </p:nvPr>
        </p:nvSpPr>
        <p:spPr/>
        <p:txBody>
          <a:bodyPr>
            <a:normAutofit fontScale="85000" lnSpcReduction="10000"/>
          </a:bodyPr>
          <a:lstStyle/>
          <a:p>
            <a:pPr lvl="0"/>
            <a:r>
              <a:rPr lang="en-CA" dirty="0">
                <a:solidFill>
                  <a:srgbClr val="C00000"/>
                </a:solidFill>
              </a:rPr>
              <a:t>CRPRMHTO </a:t>
            </a:r>
            <a:r>
              <a:rPr lang="en-CA" dirty="0"/>
              <a:t>has drafted;</a:t>
            </a:r>
          </a:p>
          <a:p>
            <a:pPr lvl="1">
              <a:buNone/>
            </a:pPr>
            <a:r>
              <a:rPr lang="en-CA" dirty="0" smtClean="0"/>
              <a:t>	*	College </a:t>
            </a:r>
            <a:r>
              <a:rPr lang="en-CA" dirty="0"/>
              <a:t>Registration Regulations</a:t>
            </a:r>
          </a:p>
          <a:p>
            <a:pPr lvl="1">
              <a:buNone/>
            </a:pPr>
            <a:r>
              <a:rPr lang="en-CA" dirty="0" smtClean="0"/>
              <a:t>	* Professional </a:t>
            </a:r>
            <a:r>
              <a:rPr lang="en-CA" dirty="0"/>
              <a:t>Misconduct Regulations</a:t>
            </a:r>
          </a:p>
          <a:p>
            <a:pPr lvl="1">
              <a:buNone/>
            </a:pPr>
            <a:r>
              <a:rPr lang="en-CA" dirty="0" smtClean="0"/>
              <a:t>	* proposed </a:t>
            </a:r>
            <a:r>
              <a:rPr lang="en-CA" dirty="0"/>
              <a:t>definitions of what constitutes psychotherapy </a:t>
            </a:r>
            <a:r>
              <a:rPr lang="en-CA" dirty="0" smtClean="0"/>
              <a:t>	(</a:t>
            </a:r>
            <a:r>
              <a:rPr lang="en-CA" dirty="0"/>
              <a:t>vs. for example pastoral counselling)</a:t>
            </a:r>
          </a:p>
          <a:p>
            <a:pPr lvl="1">
              <a:buNone/>
            </a:pPr>
            <a:r>
              <a:rPr lang="en-CA" dirty="0" smtClean="0"/>
              <a:t>	* Competency </a:t>
            </a:r>
            <a:r>
              <a:rPr lang="en-CA" dirty="0"/>
              <a:t>Profiles</a:t>
            </a:r>
          </a:p>
          <a:p>
            <a:pPr lvl="0"/>
            <a:r>
              <a:rPr lang="en-CA" dirty="0">
                <a:solidFill>
                  <a:srgbClr val="C00000"/>
                </a:solidFill>
              </a:rPr>
              <a:t>CRPRMHTO</a:t>
            </a:r>
            <a:r>
              <a:rPr lang="en-CA" dirty="0"/>
              <a:t> </a:t>
            </a:r>
            <a:r>
              <a:rPr lang="en-CA" dirty="0" smtClean="0"/>
              <a:t>has </a:t>
            </a:r>
            <a:r>
              <a:rPr lang="en-CA" dirty="0"/>
              <a:t>receiving written stakeholder comments, (July 29-Sept. 27, 2011).</a:t>
            </a:r>
          </a:p>
          <a:p>
            <a:pPr lvl="0"/>
            <a:r>
              <a:rPr lang="en-CA" dirty="0">
                <a:solidFill>
                  <a:srgbClr val="C00000"/>
                </a:solidFill>
              </a:rPr>
              <a:t>CRPRMHTO</a:t>
            </a:r>
            <a:r>
              <a:rPr lang="en-CA" dirty="0"/>
              <a:t> </a:t>
            </a:r>
            <a:r>
              <a:rPr lang="en-CA" dirty="0" smtClean="0"/>
              <a:t>hopes </a:t>
            </a:r>
            <a:r>
              <a:rPr lang="en-CA" dirty="0"/>
              <a:t>to be functional </a:t>
            </a:r>
            <a:r>
              <a:rPr lang="en-CA" dirty="0" smtClean="0"/>
              <a:t>by </a:t>
            </a:r>
            <a:r>
              <a:rPr lang="en-CA" b="1" dirty="0" smtClean="0">
                <a:solidFill>
                  <a:srgbClr val="C00000"/>
                </a:solidFill>
              </a:rPr>
              <a:t>April 2013</a:t>
            </a:r>
            <a:r>
              <a:rPr lang="en-CA" dirty="0" smtClean="0"/>
              <a:t>. </a:t>
            </a:r>
            <a:r>
              <a:rPr lang="en-CA" dirty="0"/>
              <a:t>There will be a grace period to grandfather current practitioners/chaplains into the College.</a:t>
            </a:r>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r>
            <a:br>
              <a:rPr lang="en-CA" b="1" dirty="0" smtClean="0"/>
            </a:br>
            <a:r>
              <a:rPr lang="en-CA" b="1" dirty="0" smtClean="0"/>
              <a:t>At present:</a:t>
            </a:r>
            <a:r>
              <a:rPr lang="en-CA" dirty="0" smtClean="0"/>
              <a:t/>
            </a:r>
            <a:br>
              <a:rPr lang="en-CA" dirty="0" smtClean="0"/>
            </a:br>
            <a:endParaRPr lang="en-CA" dirty="0"/>
          </a:p>
        </p:txBody>
      </p:sp>
      <p:sp>
        <p:nvSpPr>
          <p:cNvPr id="3" name="Content Placeholder 2"/>
          <p:cNvSpPr>
            <a:spLocks noGrp="1"/>
          </p:cNvSpPr>
          <p:nvPr>
            <p:ph idx="1"/>
          </p:nvPr>
        </p:nvSpPr>
        <p:spPr/>
        <p:txBody>
          <a:bodyPr/>
          <a:lstStyle/>
          <a:p>
            <a:pPr lvl="0">
              <a:buNone/>
            </a:pPr>
            <a:r>
              <a:rPr lang="en-CA" sz="2800" dirty="0" smtClean="0"/>
              <a:t>The Venerable Dr. Harry </a:t>
            </a:r>
            <a:r>
              <a:rPr lang="en-CA" sz="2800" dirty="0" err="1" smtClean="0"/>
              <a:t>Huskins</a:t>
            </a:r>
            <a:r>
              <a:rPr lang="en-CA" sz="2800" dirty="0" smtClean="0"/>
              <a:t>, in consultation with Provincial Chancellor Christopher Riggs has written to Joyce Rowlands, CRPRMHTO Registrar expressing our concern </a:t>
            </a:r>
            <a:r>
              <a:rPr lang="en-CA" sz="2800" i="1" dirty="0" smtClean="0">
                <a:solidFill>
                  <a:srgbClr val="C00000"/>
                </a:solidFill>
              </a:rPr>
              <a:t>“that clergy will be able to continue to perform their traditional functions of providing counselling and spiritual care without impediment under the legislation.” </a:t>
            </a:r>
            <a:endParaRPr lang="en-CA" sz="2800" dirty="0" smtClean="0">
              <a:solidFill>
                <a:srgbClr val="C00000"/>
              </a:solidFill>
            </a:endParaRPr>
          </a:p>
          <a:p>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a:t>The Provincial Synod </a:t>
            </a:r>
            <a:r>
              <a:rPr lang="en-CA" sz="3600" dirty="0" smtClean="0"/>
              <a:t>will continue to monitor and advocate for </a:t>
            </a:r>
            <a:endParaRPr lang="en-CA" sz="3600" dirty="0"/>
          </a:p>
        </p:txBody>
      </p:sp>
      <p:sp>
        <p:nvSpPr>
          <p:cNvPr id="3" name="Content Placeholder 2"/>
          <p:cNvSpPr>
            <a:spLocks noGrp="1"/>
          </p:cNvSpPr>
          <p:nvPr>
            <p:ph idx="1"/>
          </p:nvPr>
        </p:nvSpPr>
        <p:spPr/>
        <p:txBody>
          <a:bodyPr>
            <a:normAutofit fontScale="92500"/>
          </a:bodyPr>
          <a:lstStyle/>
          <a:p>
            <a:pPr lvl="0"/>
            <a:r>
              <a:rPr lang="en-CA" sz="2800" dirty="0"/>
              <a:t>full and free access under the Ontario Human Rights Code be maintained for community clergy to ensure adequate religious/pastoral care to members of all faith communities</a:t>
            </a:r>
          </a:p>
          <a:p>
            <a:pPr lvl="0"/>
            <a:r>
              <a:rPr lang="en-CA" sz="2800" dirty="0"/>
              <a:t>that faith communities have the freedom to “appoint” and sustain faith based chaplaincies within government human service facilities without necessarily having such chaplaincies be members of the CRPRMHTO</a:t>
            </a:r>
          </a:p>
          <a:p>
            <a:pPr lvl="0"/>
            <a:r>
              <a:rPr lang="en-CA" sz="2800" dirty="0"/>
              <a:t>that CRPRMHTO registration regulations accommodate appropriate and adequate equivalences other then CASC  </a:t>
            </a:r>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r>
            <a:br>
              <a:rPr lang="en-CA" b="1" dirty="0" smtClean="0"/>
            </a:br>
            <a:r>
              <a:rPr lang="en-CA" b="1" dirty="0" smtClean="0"/>
              <a:t>Our </a:t>
            </a:r>
            <a:r>
              <a:rPr lang="en-CA" b="1" dirty="0"/>
              <a:t>concerns remains that:</a:t>
            </a:r>
            <a:r>
              <a:rPr lang="en-CA" dirty="0"/>
              <a:t/>
            </a:r>
            <a:br>
              <a:rPr lang="en-CA" dirty="0"/>
            </a:br>
            <a:endParaRPr lang="en-CA" dirty="0"/>
          </a:p>
        </p:txBody>
      </p:sp>
      <p:sp>
        <p:nvSpPr>
          <p:cNvPr id="3" name="Content Placeholder 2"/>
          <p:cNvSpPr>
            <a:spLocks noGrp="1"/>
          </p:cNvSpPr>
          <p:nvPr>
            <p:ph idx="1"/>
          </p:nvPr>
        </p:nvSpPr>
        <p:spPr/>
        <p:txBody>
          <a:bodyPr>
            <a:normAutofit/>
          </a:bodyPr>
          <a:lstStyle/>
          <a:p>
            <a:pPr lvl="0">
              <a:buNone/>
            </a:pPr>
            <a:r>
              <a:rPr lang="en-CA" sz="2200" dirty="0"/>
              <a:t>Greater due diligence will need to be taken by </a:t>
            </a:r>
            <a:r>
              <a:rPr lang="en-CA" sz="2200" dirty="0" smtClean="0"/>
              <a:t>Dioceses </a:t>
            </a:r>
            <a:r>
              <a:rPr lang="en-CA" sz="2200" dirty="0"/>
              <a:t>to more </a:t>
            </a:r>
            <a:r>
              <a:rPr lang="en-CA" sz="2200" dirty="0" smtClean="0"/>
              <a:t>clearly</a:t>
            </a:r>
          </a:p>
          <a:p>
            <a:pPr lvl="0">
              <a:buNone/>
            </a:pPr>
            <a:r>
              <a:rPr lang="en-CA" sz="2200" dirty="0" smtClean="0"/>
              <a:t>and </a:t>
            </a:r>
            <a:r>
              <a:rPr lang="en-CA" sz="2200" dirty="0"/>
              <a:t>consistently define what constitutes pastoral care and </a:t>
            </a:r>
            <a:r>
              <a:rPr lang="en-CA" sz="2200" dirty="0" smtClean="0"/>
              <a:t>counselling</a:t>
            </a:r>
          </a:p>
          <a:p>
            <a:pPr lvl="0">
              <a:buNone/>
            </a:pPr>
            <a:r>
              <a:rPr lang="en-CA" sz="2200" dirty="0" smtClean="0"/>
              <a:t>and </a:t>
            </a:r>
            <a:r>
              <a:rPr lang="en-CA" sz="2200" dirty="0"/>
              <a:t>that ongoing education must be exercised to ensure all </a:t>
            </a:r>
            <a:r>
              <a:rPr lang="en-CA" sz="2200" dirty="0" smtClean="0"/>
              <a:t>clergy</a:t>
            </a:r>
          </a:p>
          <a:p>
            <a:pPr lvl="0">
              <a:buNone/>
            </a:pPr>
            <a:r>
              <a:rPr lang="en-CA" sz="2200" dirty="0" smtClean="0"/>
              <a:t>remain </a:t>
            </a:r>
            <a:r>
              <a:rPr lang="en-CA" sz="2200" dirty="0"/>
              <a:t>within those definitions unless ....</a:t>
            </a:r>
          </a:p>
          <a:p>
            <a:pPr lvl="1">
              <a:buNone/>
            </a:pPr>
            <a:r>
              <a:rPr lang="en-CA" sz="2200" dirty="0" smtClean="0"/>
              <a:t>*  clergy </a:t>
            </a:r>
            <a:r>
              <a:rPr lang="en-CA" sz="2200" dirty="0"/>
              <a:t>who wish to engage psychotherapeutic methodologies into their ministries join the </a:t>
            </a:r>
            <a:r>
              <a:rPr lang="en-CA" sz="2200" dirty="0" smtClean="0"/>
              <a:t>(professional) College</a:t>
            </a:r>
            <a:endParaRPr lang="en-CA" sz="2200" dirty="0"/>
          </a:p>
          <a:p>
            <a:pPr lvl="1">
              <a:buNone/>
            </a:pPr>
            <a:r>
              <a:rPr lang="en-CA" sz="2200" dirty="0" smtClean="0"/>
              <a:t>*  or </a:t>
            </a:r>
            <a:r>
              <a:rPr lang="en-CA" sz="2200" dirty="0"/>
              <a:t>Dioceses require that their clergy join the College if they intend to “do more than” simply pastoral care, </a:t>
            </a:r>
            <a:r>
              <a:rPr lang="en-CA" sz="2200" i="1" dirty="0"/>
              <a:t>otherwise there may be exposure to the risk of legal action against those who practice outside </a:t>
            </a:r>
            <a:r>
              <a:rPr lang="en-CA" sz="2200" i="1" dirty="0" smtClean="0"/>
              <a:t>the scope of </a:t>
            </a:r>
            <a:r>
              <a:rPr lang="en-CA" sz="2200" i="1" dirty="0"/>
              <a:t>a professional college.</a:t>
            </a:r>
            <a:r>
              <a:rPr lang="en-CA" sz="2200" dirty="0"/>
              <a:t> </a:t>
            </a:r>
          </a:p>
          <a:p>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1227</Words>
  <Application>Microsoft Office PowerPoint</Application>
  <PresentationFormat>On-screen Show (4:3)</PresentationFormat>
  <Paragraphs>136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 At present: </vt:lpstr>
      <vt:lpstr> At present: </vt:lpstr>
      <vt:lpstr>The Provincial Synod will continue to monitor and advocate for </vt:lpstr>
      <vt:lpstr> Our concerns remains that: </vt:lpstr>
      <vt:lpstr> Our concerns remains that: </vt:lpstr>
      <vt:lpstr>Slide 11</vt:lpstr>
      <vt:lpstr> CRPRMHTO</vt:lpstr>
      <vt:lpstr>Psychotherapy - Scope of Practice</vt:lpstr>
      <vt:lpstr>Controlled Act (pared down)</vt:lpstr>
      <vt:lpstr>HPRAC Definition (Difference between Counselling &amp;   Psychotherapy)</vt:lpstr>
      <vt:lpstr>Exemption from the Act </vt:lpstr>
      <vt:lpstr> a further exemption</vt:lpstr>
      <vt:lpstr>DEFINITION OF SPIRITUAL / RELIGIOUS COUNSELLING</vt:lpstr>
      <vt:lpstr>DEFINITION OF SPIRITUAL / RELIGIOUS COUNSELLING</vt:lpstr>
      <vt:lpstr>Slide 20</vt:lpstr>
      <vt:lpstr>Slide 21</vt:lpstr>
      <vt:lpstr> Approaches to Pastoral Counselling include: </vt:lpstr>
      <vt:lpstr>Slide 23</vt:lpstr>
      <vt:lpstr> Recommendation </vt:lpstr>
      <vt:lpstr>Slide 25</vt:lpstr>
      <vt:lpstr>Slide 26</vt:lpstr>
      <vt:lpstr>Slide 27</vt:lpstr>
      <vt:lpstr>The Rabbi... the Director of Chaplaincy:</vt:lpstr>
      <vt:lpstr>Our patients, families and staff: the diversity of the cosmos (the household) of God. </vt:lpstr>
      <vt:lpstr>The story of surrounding hospitals in the city and chaplains: </vt:lpstr>
      <vt:lpstr>What’s in a name? </vt:lpstr>
      <vt:lpstr>What is happening in the suburbs and rural areas? </vt:lpstr>
      <vt:lpstr>What do the hospital administrations understand or know about chaplains? </vt:lpstr>
      <vt:lpstr>Religious and Spiritual Care</vt:lpstr>
      <vt:lpstr>Religious and Spiritual Care</vt:lpstr>
      <vt:lpstr>Religious and Spiritual Care</vt:lpstr>
      <vt:lpstr>Religious and Spiritual Care: Being a Chaplain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DGraydon</dc:creator>
  <cp:lastModifiedBy>DGraydon</cp:lastModifiedBy>
  <cp:revision>19</cp:revision>
  <dcterms:created xsi:type="dcterms:W3CDTF">2011-09-08T15:12:18Z</dcterms:created>
  <dcterms:modified xsi:type="dcterms:W3CDTF">2012-10-15T12:09:48Z</dcterms:modified>
</cp:coreProperties>
</file>